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304" r:id="rId2"/>
    <p:sldId id="299" r:id="rId3"/>
    <p:sldId id="300" r:id="rId4"/>
    <p:sldId id="301" r:id="rId5"/>
    <p:sldId id="302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67F68D8-2D86-48B9-854E-443CC8BC6D4A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000BBBD-847C-4CEC-86EB-0FC6760834DF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DA455-837D-49D8-AD91-1F8605D6A65F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9062A-A24D-4C51-A197-03061A3112D5}" type="datetimeFigureOut">
              <a:rPr lang="ar-IQ" smtClean="0"/>
              <a:pPr/>
              <a:t>01/09/1439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F226E-FF8F-43B6-BDE5-11026442A952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imple.wikipedia.org/wiki/Sessile" TargetMode="External"/><Relationship Id="rId13" Type="http://schemas.openxmlformats.org/officeDocument/2006/relationships/hyperlink" Target="https://simple.wikipedia.org/wiki/Species" TargetMode="External"/><Relationship Id="rId3" Type="http://schemas.openxmlformats.org/officeDocument/2006/relationships/hyperlink" Target="https://simple.wikipedia.org/wiki/Animal" TargetMode="External"/><Relationship Id="rId7" Type="http://schemas.openxmlformats.org/officeDocument/2006/relationships/hyperlink" Target="https://simple.wikipedia.org/wiki/Brain" TargetMode="External"/><Relationship Id="rId12" Type="http://schemas.openxmlformats.org/officeDocument/2006/relationships/hyperlink" Target="https://simple.wikipedia.org/wiki/Crustacea" TargetMode="External"/><Relationship Id="rId2" Type="http://schemas.openxmlformats.org/officeDocument/2006/relationships/hyperlink" Target="https://simple.wikipedia.org/wiki/Phylu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mple.wikipedia.org/wiki/Heart" TargetMode="External"/><Relationship Id="rId11" Type="http://schemas.openxmlformats.org/officeDocument/2006/relationships/hyperlink" Target="https://simple.wikipedia.org/wiki/Microorganisms" TargetMode="External"/><Relationship Id="rId5" Type="http://schemas.openxmlformats.org/officeDocument/2006/relationships/hyperlink" Target="https://simple.wikipedia.org/wiki/Muscles" TargetMode="External"/><Relationship Id="rId15" Type="http://schemas.openxmlformats.org/officeDocument/2006/relationships/hyperlink" Target="https://simple.wikipedia.org/wiki/Filter_feeder" TargetMode="External"/><Relationship Id="rId10" Type="http://schemas.openxmlformats.org/officeDocument/2006/relationships/hyperlink" Target="https://simple.wikipedia.org/wiki/Bacteria" TargetMode="External"/><Relationship Id="rId4" Type="http://schemas.openxmlformats.org/officeDocument/2006/relationships/hyperlink" Target="https://simple.wikipedia.org/wiki/Mouth" TargetMode="External"/><Relationship Id="rId9" Type="http://schemas.openxmlformats.org/officeDocument/2006/relationships/hyperlink" Target="https://simple.wikipedia.org/wiki/Pore_(skin)" TargetMode="External"/><Relationship Id="rId14" Type="http://schemas.openxmlformats.org/officeDocument/2006/relationships/hyperlink" Target="https://simple.wikipedia.org/wiki/Ocea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imple.wikipedia.org/wiki/Amoeba" TargetMode="External"/><Relationship Id="rId2" Type="http://schemas.openxmlformats.org/officeDocument/2006/relationships/hyperlink" Target="https://simple.wikipedia.org/wiki/Movem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mple.wikipedia.org/wiki/Skeleton" TargetMode="External"/><Relationship Id="rId5" Type="http://schemas.openxmlformats.org/officeDocument/2006/relationships/hyperlink" Target="https://simple.wikipedia.org/wiki/Budding" TargetMode="External"/><Relationship Id="rId4" Type="http://schemas.openxmlformats.org/officeDocument/2006/relationships/hyperlink" Target="https://simple.wikipedia.org/wiki/Reproduction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simple.wikipedia.org/wiki/Parazoa" TargetMode="External"/><Relationship Id="rId3" Type="http://schemas.openxmlformats.org/officeDocument/2006/relationships/hyperlink" Target="https://simple.wikipedia.org/wiki/Ovum" TargetMode="External"/><Relationship Id="rId7" Type="http://schemas.openxmlformats.org/officeDocument/2006/relationships/hyperlink" Target="https://simple.wikipedia.org/wiki/Animal" TargetMode="External"/><Relationship Id="rId2" Type="http://schemas.openxmlformats.org/officeDocument/2006/relationships/hyperlink" Target="https://simple.wikipedia.org/wiki/Sper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mple.wikipedia.org/wiki/Eukaryota" TargetMode="External"/><Relationship Id="rId5" Type="http://schemas.openxmlformats.org/officeDocument/2006/relationships/hyperlink" Target="https://simple.wikipedia.org/wiki/Taxonomy_(biology)" TargetMode="External"/><Relationship Id="rId10" Type="http://schemas.openxmlformats.org/officeDocument/2006/relationships/image" Target="../media/image4.jpeg"/><Relationship Id="rId4" Type="http://schemas.openxmlformats.org/officeDocument/2006/relationships/hyperlink" Target="https://simple.wikipedia.org/wiki/Larva" TargetMode="Externa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00042"/>
            <a:ext cx="1476400" cy="143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571480"/>
            <a:ext cx="136703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285984" y="357166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ar-IQ" sz="2000" dirty="0" smtClean="0"/>
          </a:p>
          <a:p>
            <a:pPr algn="ctr"/>
            <a:r>
              <a:rPr lang="en-US" sz="2000" dirty="0" smtClean="0"/>
              <a:t> </a:t>
            </a:r>
            <a:r>
              <a:rPr lang="en-US" sz="2000" b="1" dirty="0" smtClean="0"/>
              <a:t>Al-</a:t>
            </a:r>
            <a:r>
              <a:rPr lang="en-US" sz="2000" b="1" dirty="0" err="1" smtClean="0"/>
              <a:t>Karkh</a:t>
            </a:r>
            <a:r>
              <a:rPr lang="en-US" sz="2000" b="1" dirty="0" smtClean="0"/>
              <a:t> University for Science </a:t>
            </a:r>
          </a:p>
          <a:p>
            <a:pPr algn="ctr"/>
            <a:r>
              <a:rPr lang="en-US" sz="2000" b="1" dirty="0" smtClean="0"/>
              <a:t>Collage of Science </a:t>
            </a:r>
          </a:p>
          <a:p>
            <a:pPr algn="ctr"/>
            <a:r>
              <a:rPr lang="en-US" sz="2000" b="1" dirty="0" smtClean="0"/>
              <a:t>Medical Physics Department </a:t>
            </a:r>
            <a:endParaRPr lang="ar-IQ" sz="2000" dirty="0"/>
          </a:p>
        </p:txBody>
      </p:sp>
      <p:sp>
        <p:nvSpPr>
          <p:cNvPr id="6" name="Rectangle 5"/>
          <p:cNvSpPr/>
          <p:nvPr/>
        </p:nvSpPr>
        <p:spPr>
          <a:xfrm>
            <a:off x="2285984" y="2500306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ar-IQ" sz="2800" dirty="0" smtClean="0"/>
          </a:p>
          <a:p>
            <a:pPr algn="ctr"/>
            <a:r>
              <a:rPr lang="en-US" sz="2800" dirty="0" smtClean="0"/>
              <a:t> </a:t>
            </a:r>
            <a:r>
              <a:rPr lang="en-US" sz="2800" b="1" dirty="0" smtClean="0"/>
              <a:t>General Biology II </a:t>
            </a:r>
          </a:p>
          <a:p>
            <a:pPr algn="ctr"/>
            <a:r>
              <a:rPr lang="en-US" sz="2800" dirty="0" smtClean="0"/>
              <a:t>" </a:t>
            </a:r>
            <a:r>
              <a:rPr lang="en-US" sz="2800" b="1" dirty="0" smtClean="0"/>
              <a:t>Practical</a:t>
            </a:r>
            <a:r>
              <a:rPr lang="en-US" sz="2800" dirty="0" smtClean="0"/>
              <a:t>"</a:t>
            </a:r>
            <a:endParaRPr lang="ar-IQ" sz="2800" dirty="0"/>
          </a:p>
        </p:txBody>
      </p:sp>
      <p:sp>
        <p:nvSpPr>
          <p:cNvPr id="7" name="Rectangle 6"/>
          <p:cNvSpPr/>
          <p:nvPr/>
        </p:nvSpPr>
        <p:spPr>
          <a:xfrm>
            <a:off x="0" y="3929066"/>
            <a:ext cx="89297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ar-IQ" sz="2400" dirty="0" smtClean="0"/>
          </a:p>
          <a:p>
            <a:pPr algn="ctr"/>
            <a:r>
              <a:rPr lang="en-US" sz="2400" dirty="0" smtClean="0"/>
              <a:t> </a:t>
            </a:r>
            <a:r>
              <a:rPr lang="en-US" sz="2400" b="1" dirty="0" smtClean="0"/>
              <a:t>Prepared </a:t>
            </a:r>
            <a:r>
              <a:rPr lang="en-US" sz="2400" b="1" dirty="0" smtClean="0"/>
              <a:t>by</a:t>
            </a:r>
            <a:endParaRPr lang="ar-IQ" sz="2400" b="1" dirty="0" smtClean="0"/>
          </a:p>
          <a:p>
            <a:pPr algn="ctr"/>
            <a:r>
              <a:rPr lang="en-US" sz="2400" b="1" dirty="0" smtClean="0"/>
              <a:t> </a:t>
            </a:r>
            <a:endParaRPr lang="en-US" sz="2400" b="1" dirty="0" smtClean="0"/>
          </a:p>
          <a:p>
            <a:pPr algn="ctr"/>
            <a:r>
              <a:rPr lang="en-US" sz="2400" dirty="0" smtClean="0"/>
              <a:t>Dr. </a:t>
            </a:r>
            <a:r>
              <a:rPr lang="en-US" sz="2400" dirty="0" err="1" smtClean="0"/>
              <a:t>Hiba</a:t>
            </a:r>
            <a:r>
              <a:rPr lang="en-US" sz="2400" dirty="0" smtClean="0"/>
              <a:t> </a:t>
            </a:r>
            <a:r>
              <a:rPr lang="en-US" sz="2400" dirty="0" err="1" smtClean="0"/>
              <a:t>Shakir</a:t>
            </a:r>
            <a:r>
              <a:rPr lang="en-US" sz="2400" dirty="0" smtClean="0"/>
              <a:t> </a:t>
            </a:r>
            <a:r>
              <a:rPr lang="en-US" sz="2400" dirty="0" smtClean="0"/>
              <a:t>Ahmed                    Dr. </a:t>
            </a:r>
            <a:r>
              <a:rPr lang="en-US" sz="2400" dirty="0" err="1" smtClean="0"/>
              <a:t>Rawa</a:t>
            </a:r>
            <a:r>
              <a:rPr lang="en-US" sz="2400" dirty="0" smtClean="0"/>
              <a:t> Abdul </a:t>
            </a:r>
            <a:r>
              <a:rPr lang="en-US" sz="2400" dirty="0" err="1" smtClean="0"/>
              <a:t>Redha</a:t>
            </a:r>
            <a:r>
              <a:rPr lang="en-US" sz="2400" dirty="0" smtClean="0"/>
              <a:t> Aziz</a:t>
            </a:r>
            <a:endParaRPr lang="en-US" sz="2400" dirty="0" smtClean="0"/>
          </a:p>
          <a:p>
            <a:r>
              <a:rPr lang="en-US" sz="2400" b="1" dirty="0" err="1" smtClean="0"/>
              <a:t>Ph.D</a:t>
            </a:r>
            <a:r>
              <a:rPr lang="en-US" sz="2400" b="1" dirty="0" smtClean="0"/>
              <a:t> </a:t>
            </a:r>
            <a:r>
              <a:rPr lang="en-US" sz="2400" b="1" dirty="0" smtClean="0"/>
              <a:t>Microbiology/Immunity          </a:t>
            </a:r>
            <a:r>
              <a:rPr lang="en-US" sz="2400" b="1" dirty="0" err="1" smtClean="0"/>
              <a:t>Ph.D</a:t>
            </a:r>
            <a:r>
              <a:rPr lang="en-US" sz="2400" b="1" dirty="0" smtClean="0"/>
              <a:t> Antibiotic Molecular Biology    </a:t>
            </a:r>
            <a:endParaRPr lang="ar-IQ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000240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Porifera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3571876"/>
            <a:ext cx="8229600" cy="1911345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LAB ((7))</a:t>
            </a:r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en-US" sz="2800" b="1" dirty="0" err="1" smtClean="0"/>
              <a:t>Porifera</a:t>
            </a:r>
            <a:endParaRPr lang="ar-IQ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77500" lnSpcReduction="20000"/>
          </a:bodyPr>
          <a:lstStyle/>
          <a:p>
            <a:pPr lvl="0" algn="just" rtl="0"/>
            <a:r>
              <a:rPr lang="en-US" dirty="0" smtClean="0"/>
              <a:t>A </a:t>
            </a:r>
            <a:r>
              <a:rPr lang="en-US" b="1" dirty="0" smtClean="0"/>
              <a:t>sponge</a:t>
            </a:r>
            <a:r>
              <a:rPr lang="en-US" dirty="0" smtClean="0"/>
              <a:t> is a member of the </a:t>
            </a:r>
            <a:r>
              <a:rPr lang="en-US" dirty="0" smtClean="0">
                <a:hlinkClick r:id="rId2" tooltip="Phylum"/>
              </a:rPr>
              <a:t>phylum</a:t>
            </a:r>
            <a:r>
              <a:rPr lang="en-US" dirty="0" smtClean="0"/>
              <a:t> </a:t>
            </a:r>
            <a:r>
              <a:rPr lang="en-US" b="1" dirty="0" err="1" smtClean="0"/>
              <a:t>Porifera</a:t>
            </a:r>
            <a:r>
              <a:rPr lang="en-US" dirty="0" smtClean="0"/>
              <a:t>. It is a simple </a:t>
            </a:r>
            <a:r>
              <a:rPr lang="en-US" dirty="0" smtClean="0">
                <a:hlinkClick r:id="rId3" tooltip="Animal"/>
              </a:rPr>
              <a:t>animal</a:t>
            </a:r>
            <a:r>
              <a:rPr lang="en-US" dirty="0" smtClean="0"/>
              <a:t> with many cells, but no </a:t>
            </a:r>
            <a:r>
              <a:rPr lang="en-US" dirty="0" smtClean="0">
                <a:hlinkClick r:id="rId4" tooltip="Mouth"/>
              </a:rPr>
              <a:t>mouth</a:t>
            </a:r>
            <a:r>
              <a:rPr lang="en-US" dirty="0" smtClean="0"/>
              <a:t>, </a:t>
            </a:r>
            <a:r>
              <a:rPr lang="en-US" dirty="0" smtClean="0">
                <a:hlinkClick r:id="rId5" tooltip="Muscles"/>
              </a:rPr>
              <a:t>muscles</a:t>
            </a:r>
            <a:r>
              <a:rPr lang="en-US" dirty="0" smtClean="0"/>
              <a:t>, </a:t>
            </a:r>
            <a:r>
              <a:rPr lang="en-US" dirty="0" smtClean="0">
                <a:hlinkClick r:id="rId6" tooltip="Heart"/>
              </a:rPr>
              <a:t>heart</a:t>
            </a:r>
            <a:r>
              <a:rPr lang="en-US" dirty="0" smtClean="0"/>
              <a:t> or </a:t>
            </a:r>
            <a:r>
              <a:rPr lang="en-US" dirty="0" smtClean="0">
                <a:hlinkClick r:id="rId7" tooltip="Brain"/>
              </a:rPr>
              <a:t>brain</a:t>
            </a:r>
            <a:r>
              <a:rPr lang="en-US" dirty="0" smtClean="0"/>
              <a:t>. It is </a:t>
            </a:r>
            <a:r>
              <a:rPr lang="en-US" dirty="0" smtClean="0">
                <a:hlinkClick r:id="rId8" tooltip="Sessile"/>
              </a:rPr>
              <a:t>sessile</a:t>
            </a:r>
            <a:r>
              <a:rPr lang="en-US" dirty="0" smtClean="0"/>
              <a:t> .  </a:t>
            </a:r>
          </a:p>
          <a:p>
            <a:pPr lvl="0" algn="just" rtl="0"/>
            <a:r>
              <a:rPr lang="en-US" dirty="0" smtClean="0"/>
              <a:t>The basic body plan is a jelly-like layer sandwiched between two thin layers of cells. Their bodies are full of </a:t>
            </a:r>
            <a:r>
              <a:rPr lang="en-US" dirty="0" smtClean="0">
                <a:hlinkClick r:id="rId9" tooltip="Pore (skin)"/>
              </a:rPr>
              <a:t>pores</a:t>
            </a:r>
            <a:r>
              <a:rPr lang="en-US" dirty="0" smtClean="0"/>
              <a:t> and channels allowing water to circulate through them. Most of them feed on </a:t>
            </a:r>
            <a:r>
              <a:rPr lang="en-US" dirty="0" smtClean="0">
                <a:hlinkClick r:id="rId10" tooltip="Bacteria"/>
              </a:rPr>
              <a:t>bacteria</a:t>
            </a:r>
            <a:r>
              <a:rPr lang="en-US" dirty="0" smtClean="0"/>
              <a:t> and other </a:t>
            </a:r>
            <a:r>
              <a:rPr lang="en-US" dirty="0" smtClean="0">
                <a:hlinkClick r:id="rId11" tooltip="Microorganisms"/>
              </a:rPr>
              <a:t>microorganisms</a:t>
            </a:r>
            <a:r>
              <a:rPr lang="en-US" dirty="0" smtClean="0"/>
              <a:t>. A few of them eat tiny </a:t>
            </a:r>
            <a:r>
              <a:rPr lang="en-US" dirty="0" smtClean="0">
                <a:hlinkClick r:id="rId12" tooltip="Crustacea"/>
              </a:rPr>
              <a:t>crustaceans</a:t>
            </a:r>
            <a:r>
              <a:rPr lang="en-US" dirty="0" smtClean="0"/>
              <a:t>.</a:t>
            </a:r>
          </a:p>
          <a:p>
            <a:pPr lvl="0" algn="just" rtl="0"/>
            <a:r>
              <a:rPr lang="en-US" dirty="0" smtClean="0"/>
              <a:t>There are more than 10,000 </a:t>
            </a:r>
            <a:r>
              <a:rPr lang="en-US" dirty="0" smtClean="0">
                <a:hlinkClick r:id="rId13" tooltip="Species"/>
              </a:rPr>
              <a:t>species</a:t>
            </a:r>
            <a:r>
              <a:rPr lang="en-US" dirty="0" smtClean="0"/>
              <a:t> of sponge. Most sponges live in the </a:t>
            </a:r>
            <a:r>
              <a:rPr lang="en-US" dirty="0" smtClean="0">
                <a:hlinkClick r:id="rId14" tooltip="Ocean"/>
              </a:rPr>
              <a:t>ocean</a:t>
            </a:r>
            <a:r>
              <a:rPr lang="en-US" dirty="0" smtClean="0"/>
              <a:t>. A few live in fresh water. All sponges take in water through pores (little holes) in their bodies. The water goes out through a big tube in the center. Most sponges filter (take out) little bits of food from the water going through their bodies. Animals that get food this way are called </a:t>
            </a:r>
            <a:r>
              <a:rPr lang="en-US" dirty="0" smtClean="0">
                <a:hlinkClick r:id="rId15" tooltip="Filter feeder"/>
              </a:rPr>
              <a:t>filter feeders</a:t>
            </a:r>
            <a:r>
              <a:rPr lang="en-US" dirty="0" smtClean="0"/>
              <a:t>.</a:t>
            </a:r>
          </a:p>
          <a:p>
            <a:pPr algn="just" rtl="0"/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515352" cy="1857388"/>
          </a:xfrm>
        </p:spPr>
        <p:txBody>
          <a:bodyPr>
            <a:noAutofit/>
          </a:bodyPr>
          <a:lstStyle/>
          <a:p>
            <a:pPr lvl="0" algn="just" rtl="0">
              <a:lnSpc>
                <a:spcPct val="150000"/>
              </a:lnSpc>
            </a:pPr>
            <a:r>
              <a:rPr lang="en-US" sz="2000" b="1" dirty="0" smtClean="0">
                <a:latin typeface="+mn-lt"/>
                <a:hlinkClick r:id="rId2" tooltip="Movement"/>
              </a:rPr>
              <a:t>Movement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/>
            </a:r>
            <a:br>
              <a:rPr lang="en-US" sz="2000" dirty="0" smtClean="0">
                <a:latin typeface="+mn-lt"/>
              </a:rPr>
            </a:br>
            <a:r>
              <a:rPr lang="en-US" sz="2000" dirty="0" smtClean="0">
                <a:latin typeface="+mn-lt"/>
              </a:rPr>
              <a:t>Sponges they are </a:t>
            </a:r>
            <a:r>
              <a:rPr lang="en-US" sz="2000" i="1" dirty="0" smtClean="0">
                <a:latin typeface="+mn-lt"/>
              </a:rPr>
              <a:t>fixed</a:t>
            </a:r>
            <a:r>
              <a:rPr lang="en-US" sz="2000" dirty="0" smtClean="0">
                <a:latin typeface="+mn-lt"/>
              </a:rPr>
              <a:t> to the ground. A few sponges can change their position, they can move at speeds of between 1 mm and 4 mm a day. They do this like </a:t>
            </a:r>
            <a:r>
              <a:rPr lang="en-US" sz="2000" dirty="0" smtClean="0">
                <a:latin typeface="+mn-lt"/>
                <a:hlinkClick r:id="rId3" tooltip="Amoeba"/>
              </a:rPr>
              <a:t>amoebae</a:t>
            </a:r>
            <a:r>
              <a:rPr lang="en-US" sz="2000" dirty="0" smtClean="0">
                <a:latin typeface="+mn-lt"/>
              </a:rPr>
              <a:t>. A few species can contract their whole bodies. Many can close their openings/holes.                 </a:t>
            </a:r>
            <a:r>
              <a:rPr lang="ar-IQ" sz="2000" dirty="0" smtClean="0">
                <a:latin typeface="+mn-lt"/>
              </a:rPr>
              <a:t>    </a:t>
            </a:r>
            <a:r>
              <a:rPr lang="en-US" sz="2000" dirty="0" smtClean="0">
                <a:latin typeface="+mn-lt"/>
              </a:rPr>
              <a:t/>
            </a:r>
            <a:br>
              <a:rPr lang="en-US" sz="2000" dirty="0" smtClean="0">
                <a:latin typeface="+mn-lt"/>
              </a:rPr>
            </a:br>
            <a:endParaRPr lang="ar-IQ" sz="2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14620"/>
            <a:ext cx="8929718" cy="3929090"/>
          </a:xfrm>
        </p:spPr>
        <p:txBody>
          <a:bodyPr>
            <a:normAutofit fontScale="40000" lnSpcReduction="20000"/>
          </a:bodyPr>
          <a:lstStyle/>
          <a:p>
            <a:pPr lvl="0" algn="just" rtl="0">
              <a:lnSpc>
                <a:spcPct val="170000"/>
              </a:lnSpc>
            </a:pPr>
            <a:r>
              <a:rPr lang="en-US" sz="4500" b="1" dirty="0" smtClean="0"/>
              <a:t>Reproduction in Sponges </a:t>
            </a:r>
            <a:endParaRPr lang="en-US" sz="4500" dirty="0" smtClean="0"/>
          </a:p>
          <a:p>
            <a:pPr lvl="0" algn="just" rtl="0">
              <a:lnSpc>
                <a:spcPct val="170000"/>
              </a:lnSpc>
            </a:pPr>
            <a:r>
              <a:rPr lang="en-US" sz="4500" b="1" dirty="0" smtClean="0"/>
              <a:t>Asexual reproduction </a:t>
            </a:r>
            <a:endParaRPr lang="en-US" sz="4500" dirty="0" smtClean="0"/>
          </a:p>
          <a:p>
            <a:pPr algn="just" rtl="0">
              <a:lnSpc>
                <a:spcPct val="170000"/>
              </a:lnSpc>
              <a:buNone/>
            </a:pPr>
            <a:r>
              <a:rPr lang="en-US" sz="4500" dirty="0" smtClean="0"/>
              <a:t>      Sponges usually </a:t>
            </a:r>
            <a:r>
              <a:rPr lang="en-US" sz="4500" dirty="0" smtClean="0">
                <a:hlinkClick r:id="rId4" tooltip="Reproduction"/>
              </a:rPr>
              <a:t>reproduce</a:t>
            </a:r>
            <a:r>
              <a:rPr lang="en-US" sz="4500" dirty="0" smtClean="0"/>
              <a:t> (make more of their kind) when little pieces break off. If such a piece has the right types of cells it can grow to become a new sponge. A few sponges can also use </a:t>
            </a:r>
            <a:r>
              <a:rPr lang="en-US" sz="4500" dirty="0" smtClean="0">
                <a:hlinkClick r:id="rId5" tooltip="Budding"/>
              </a:rPr>
              <a:t>budding</a:t>
            </a:r>
            <a:r>
              <a:rPr lang="en-US" sz="4500" dirty="0" smtClean="0"/>
              <a:t>. With budding a small sponge grows on the parent; when it is done growing, it simply </a:t>
            </a:r>
            <a:r>
              <a:rPr lang="en-US" sz="4500" i="1" dirty="0" smtClean="0"/>
              <a:t>falls off</a:t>
            </a:r>
            <a:r>
              <a:rPr lang="en-US" sz="4500" dirty="0" smtClean="0"/>
              <a:t>. When the conditions are bad, some sponges can also grow lumps of </a:t>
            </a:r>
            <a:r>
              <a:rPr lang="en-US" sz="4500" dirty="0" err="1" smtClean="0"/>
              <a:t>unspecialised</a:t>
            </a:r>
            <a:r>
              <a:rPr lang="en-US" sz="4500" dirty="0" smtClean="0"/>
              <a:t> cells. These will not develop until the conditions improve again. They can then either make a new sponge, or they can use the </a:t>
            </a:r>
            <a:r>
              <a:rPr lang="en-US" sz="4500" dirty="0" smtClean="0">
                <a:hlinkClick r:id="rId6" tooltip="Skeleton"/>
              </a:rPr>
              <a:t>skeleton</a:t>
            </a:r>
            <a:r>
              <a:rPr lang="en-US" sz="4500" dirty="0" smtClean="0"/>
              <a:t> of the parent sponge (that died).</a:t>
            </a:r>
          </a:p>
          <a:p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572272"/>
          </a:xfrm>
        </p:spPr>
        <p:txBody>
          <a:bodyPr>
            <a:noAutofit/>
          </a:bodyPr>
          <a:lstStyle/>
          <a:p>
            <a:pPr lvl="0" algn="just" rtl="0"/>
            <a:r>
              <a:rPr lang="en-US" sz="2400" b="1" dirty="0" smtClean="0"/>
              <a:t>Sexual reproduction </a:t>
            </a:r>
            <a:endParaRPr lang="en-US" sz="2400" dirty="0" smtClean="0"/>
          </a:p>
          <a:p>
            <a:pPr algn="just" rtl="0"/>
            <a:r>
              <a:rPr lang="en-US" sz="2400" dirty="0" smtClean="0"/>
              <a:t>Most sponges reproduce sexually. They can make </a:t>
            </a:r>
            <a:r>
              <a:rPr lang="en-US" sz="2400" dirty="0" smtClean="0">
                <a:hlinkClick r:id="rId2" tooltip="Sperm"/>
              </a:rPr>
              <a:t>sperm</a:t>
            </a:r>
            <a:r>
              <a:rPr lang="en-US" sz="2400" dirty="0" smtClean="0"/>
              <a:t> cells that are released into the water. These are either captured by another sponge, and are then transported to the </a:t>
            </a:r>
            <a:r>
              <a:rPr lang="en-US" sz="2400" dirty="0" smtClean="0">
                <a:hlinkClick r:id="rId3" tooltip="Ovum"/>
              </a:rPr>
              <a:t>egg cells</a:t>
            </a:r>
            <a:r>
              <a:rPr lang="en-US" sz="2400" dirty="0" smtClean="0"/>
              <a:t> of the parent. This is known as </a:t>
            </a:r>
            <a:r>
              <a:rPr lang="en-US" sz="2400" i="1" dirty="0" smtClean="0"/>
              <a:t>viviparous</a:t>
            </a:r>
            <a:r>
              <a:rPr lang="en-US" sz="2400" dirty="0" smtClean="0"/>
              <a:t>. Both cells are joined to form </a:t>
            </a:r>
            <a:r>
              <a:rPr lang="en-US" sz="2400" dirty="0" smtClean="0">
                <a:hlinkClick r:id="rId4" tooltip="Larva"/>
              </a:rPr>
              <a:t>larvae</a:t>
            </a:r>
            <a:r>
              <a:rPr lang="en-US" sz="2400" dirty="0" smtClean="0"/>
              <a:t>, which can swim off to find a good place to settle.</a:t>
            </a:r>
          </a:p>
          <a:p>
            <a:pPr algn="just" rtl="0"/>
            <a:r>
              <a:rPr lang="en-US" sz="2400" dirty="0" smtClean="0"/>
              <a:t>The other way, known as </a:t>
            </a:r>
            <a:r>
              <a:rPr lang="en-US" sz="2400" i="1" dirty="0" smtClean="0"/>
              <a:t>oviparous</a:t>
            </a:r>
            <a:r>
              <a:rPr lang="en-US" sz="2400" dirty="0" smtClean="0"/>
              <a:t> is that both sperm cells and egg cells are released into the water. These then combine outside the sponges.</a:t>
            </a:r>
          </a:p>
          <a:p>
            <a:pPr algn="just" rtl="0"/>
            <a:r>
              <a:rPr lang="en-US" sz="2400" dirty="0" smtClean="0">
                <a:hlinkClick r:id="rId5" tooltip="Taxonomy (biology)"/>
              </a:rPr>
              <a:t>Scientific classification</a:t>
            </a:r>
            <a:endParaRPr lang="en-US" sz="2400" dirty="0" smtClean="0"/>
          </a:p>
          <a:p>
            <a:pPr algn="just" rtl="0"/>
            <a:r>
              <a:rPr lang="en-US" sz="2400" dirty="0" err="1" smtClean="0"/>
              <a:t>Domain:</a:t>
            </a:r>
            <a:r>
              <a:rPr lang="en-US" sz="2400" dirty="0" err="1" smtClean="0">
                <a:hlinkClick r:id="rId6" tooltip="Eukaryota"/>
              </a:rPr>
              <a:t>Eukaryota</a:t>
            </a:r>
            <a:endParaRPr lang="en-US" sz="2400" dirty="0" smtClean="0"/>
          </a:p>
          <a:p>
            <a:pPr algn="just" rtl="0"/>
            <a:r>
              <a:rPr lang="en-US" sz="2400" dirty="0" err="1" smtClean="0"/>
              <a:t>Kingdom:</a:t>
            </a:r>
            <a:r>
              <a:rPr lang="en-US" sz="2400" dirty="0" err="1" smtClean="0">
                <a:hlinkClick r:id="rId7" tooltip="Animal"/>
              </a:rPr>
              <a:t>Animalia</a:t>
            </a:r>
            <a:endParaRPr lang="en-US" sz="2400" dirty="0" smtClean="0"/>
          </a:p>
          <a:p>
            <a:pPr algn="just" rtl="0"/>
            <a:r>
              <a:rPr lang="en-US" sz="2400" dirty="0" err="1" smtClean="0"/>
              <a:t>Subkingdom:</a:t>
            </a:r>
            <a:r>
              <a:rPr lang="en-US" sz="2400" dirty="0" err="1" smtClean="0">
                <a:hlinkClick r:id="rId8" tooltip="Parazoa"/>
              </a:rPr>
              <a:t>Parazoa</a:t>
            </a:r>
            <a:endParaRPr lang="en-US" sz="2400" dirty="0" smtClean="0"/>
          </a:p>
          <a:p>
            <a:pPr algn="just" rtl="0"/>
            <a:r>
              <a:rPr lang="en-US" sz="2400" dirty="0" smtClean="0"/>
              <a:t>Phylum: </a:t>
            </a:r>
            <a:r>
              <a:rPr lang="en-US" sz="2400" dirty="0" err="1" smtClean="0"/>
              <a:t>Porifera</a:t>
            </a:r>
            <a:endParaRPr lang="en-US" sz="2400" dirty="0"/>
          </a:p>
        </p:txBody>
      </p:sp>
      <p:pic>
        <p:nvPicPr>
          <p:cNvPr id="4" name="Picture 3" descr="https://upload.wikimedia.org/wikipedia/commons/thumb/f/f2/Askon.jpg/84px-Askon.jpg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00628" y="4214818"/>
            <a:ext cx="1200150" cy="170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Vaasspons2.jpg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572264" y="4286256"/>
            <a:ext cx="2200275" cy="1826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Office PowerPoint</Application>
  <PresentationFormat>عرض على الشاشة (3:4)‏</PresentationFormat>
  <Paragraphs>31</Paragraphs>
  <Slides>5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Office Theme</vt:lpstr>
      <vt:lpstr>الشريحة 1</vt:lpstr>
      <vt:lpstr>Porifera</vt:lpstr>
      <vt:lpstr>Porifera</vt:lpstr>
      <vt:lpstr>Movement  Sponges they are fixed to the ground. A few sponges can change their position, they can move at speeds of between 1 mm and 4 mm a day. They do this like amoebae. A few species can contract their whole bodies. Many can close their openings/holes.                      </vt:lpstr>
      <vt:lpstr>الشريحة 5</vt:lpstr>
    </vt:vector>
  </TitlesOfParts>
  <Company>By DR.Ahmed Saker 2o1O ;)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Porifera</dc:title>
  <dc:creator>Alrawasi</dc:creator>
  <cp:lastModifiedBy>user</cp:lastModifiedBy>
  <cp:revision>4</cp:revision>
  <dcterms:created xsi:type="dcterms:W3CDTF">2018-05-04T19:48:14Z</dcterms:created>
  <dcterms:modified xsi:type="dcterms:W3CDTF">2018-05-15T06:10:36Z</dcterms:modified>
</cp:coreProperties>
</file>